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DCA9F5-5AF8-4541-8DFB-3C80927E1DB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F3BD5A-57AE-4DAD-825B-EC496F907C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?term=Campana%20EM%5Bauth%5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healthcare.com/action/doSearch?Contrib=%C3%96hman%2C+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5234564" TargetMode="External"/><Relationship Id="rId2" Type="http://schemas.openxmlformats.org/officeDocument/2006/relationships/hyperlink" Target="http://www.ncbi.nlm.nih.gov/pubmed?term=Wassef%20H%5BAuthor%5D&amp;cauthor=true&amp;cauthor_uid=2523456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FF9933"/>
                </a:solidFill>
              </a:rPr>
              <a:t>Apolipoproteins, Lipid Transfer Proteins, and </a:t>
            </a:r>
            <a:r>
              <a:rPr lang="ar-SA" sz="3200">
                <a:solidFill>
                  <a:srgbClr val="FF9933"/>
                </a:solidFill>
              </a:rPr>
              <a:t/>
            </a:r>
            <a:br>
              <a:rPr lang="ar-SA" sz="3200">
                <a:solidFill>
                  <a:srgbClr val="FF9933"/>
                </a:solidFill>
              </a:rPr>
            </a:br>
            <a:r>
              <a:rPr lang="en-US" sz="3200">
                <a:solidFill>
                  <a:srgbClr val="FF9933"/>
                </a:solidFill>
              </a:rPr>
              <a:t>Lipoprotein Metabolism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lnSpcReduction="10000"/>
          </a:bodyPr>
          <a:lstStyle/>
          <a:p>
            <a:pPr marL="533400" indent="-533400" algn="l" rtl="0">
              <a:buFont typeface="Wingdings" pitchFamily="2" charset="2"/>
              <a:buAutoNum type="arabicPeriod"/>
            </a:pPr>
            <a:r>
              <a:rPr lang="en-US" sz="2800"/>
              <a:t> </a:t>
            </a:r>
            <a:r>
              <a:rPr lang="en-US" sz="2800" b="1">
                <a:solidFill>
                  <a:srgbClr val="00FFFF"/>
                </a:solidFill>
              </a:rPr>
              <a:t>Apo-B</a:t>
            </a:r>
            <a:r>
              <a:rPr lang="en-US" sz="2800" b="1">
                <a:solidFill>
                  <a:srgbClr val="FFFF00"/>
                </a:solidFill>
              </a:rPr>
              <a:t> is the major protein contained in chylomicrons and in VLDL, IDL, and LDL particles.</a:t>
            </a:r>
            <a:r>
              <a:rPr lang="en-US" sz="2800"/>
              <a:t> </a:t>
            </a:r>
          </a:p>
          <a:p>
            <a:pPr marL="533400" indent="-533400" algn="l" rtl="0"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00FFFF"/>
                </a:solidFill>
              </a:rPr>
              <a:t>A larger Apo-B-100</a:t>
            </a:r>
            <a:r>
              <a:rPr lang="en-US" sz="2800" b="1"/>
              <a:t> is associated with VLDL and LDL of hepatic origin, whereas </a:t>
            </a:r>
            <a:r>
              <a:rPr lang="en-US" sz="2800" b="1">
                <a:solidFill>
                  <a:srgbClr val="00FFFF"/>
                </a:solidFill>
              </a:rPr>
              <a:t>a lesser molecular weight Apo-B-48 species</a:t>
            </a:r>
            <a:r>
              <a:rPr lang="en-US" sz="2800" b="1"/>
              <a:t> is found in chylomicrons and intestinally derived VLDL.</a:t>
            </a:r>
          </a:p>
          <a:p>
            <a:pPr marL="533400" indent="-533400" algn="l" rtl="0"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Apo-B-48 is thought to be generated from the </a:t>
            </a:r>
            <a:r>
              <a:rPr lang="en-US" sz="2800" b="1">
                <a:solidFill>
                  <a:srgbClr val="00FFFF"/>
                </a:solidFill>
              </a:rPr>
              <a:t>same mRNA</a:t>
            </a:r>
            <a:r>
              <a:rPr lang="en-US" sz="2800" b="1">
                <a:solidFill>
                  <a:srgbClr val="FFFF00"/>
                </a:solidFill>
              </a:rPr>
              <a:t> as is Apo-B-100.</a:t>
            </a:r>
          </a:p>
          <a:p>
            <a:pPr marL="533400" indent="-533400" algn="l" rtl="0">
              <a:buFont typeface="Wingdings" pitchFamily="2" charset="2"/>
              <a:buAutoNum type="arabicPeriod"/>
            </a:pPr>
            <a:r>
              <a:rPr lang="en-US" sz="2800" b="1"/>
              <a:t> Apo-E is synthesized in liver and is present </a:t>
            </a:r>
            <a:r>
              <a:rPr lang="en-US" sz="2800" b="1">
                <a:solidFill>
                  <a:srgbClr val="00FFFF"/>
                </a:solidFill>
              </a:rPr>
              <a:t>on all forms of lipoproteins. </a:t>
            </a:r>
          </a:p>
          <a:p>
            <a:pPr marL="533400" indent="-533400" algn="l" rtl="0"/>
            <a:endParaRPr lang="en-US" sz="2800" b="1">
              <a:solidFill>
                <a:srgbClr val="00FFFF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929563" y="6353175"/>
            <a:ext cx="7381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Modern,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229600" cy="633413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FF6600"/>
                </a:solidFill>
              </a:rPr>
              <a:t>High Lipoprotein (a) or Lp(a)</a:t>
            </a:r>
            <a:r>
              <a:rPr lang="ar-SA" sz="4000">
                <a:solidFill>
                  <a:srgbClr val="FF6600"/>
                </a:solidFill>
              </a:rPr>
              <a:t> </a:t>
            </a:r>
            <a:br>
              <a:rPr lang="ar-SA" sz="4000">
                <a:solidFill>
                  <a:srgbClr val="FF6600"/>
                </a:solidFill>
              </a:rPr>
            </a:br>
            <a:endParaRPr lang="en-US" sz="4000">
              <a:solidFill>
                <a:srgbClr val="FF66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Its presence in the blood can interfere with normal clotting dynamics and </a:t>
            </a:r>
            <a:r>
              <a:rPr lang="en-US" sz="2800" b="1">
                <a:solidFill>
                  <a:srgbClr val="FF3300"/>
                </a:solidFill>
              </a:rPr>
              <a:t>promote clotting</a:t>
            </a:r>
            <a:r>
              <a:rPr lang="en-US" sz="2800" b="1">
                <a:solidFill>
                  <a:srgbClr val="FFFF00"/>
                </a:solidFill>
              </a:rPr>
              <a:t> around atherosclerotic plaques.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It also </a:t>
            </a:r>
            <a:r>
              <a:rPr lang="en-US" sz="2800" b="1">
                <a:solidFill>
                  <a:srgbClr val="FF3300"/>
                </a:solidFill>
              </a:rPr>
              <a:t>more readily oxidizes and migrates</a:t>
            </a:r>
            <a:r>
              <a:rPr lang="en-US" sz="2800" b="1">
                <a:solidFill>
                  <a:srgbClr val="FFFF00"/>
                </a:solidFill>
              </a:rPr>
              <a:t> into the arterial wall than even the small dense LDL particle.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3300"/>
                </a:solidFill>
              </a:rPr>
              <a:t>One third</a:t>
            </a:r>
            <a:r>
              <a:rPr lang="en-US" sz="2800" b="1">
                <a:solidFill>
                  <a:srgbClr val="FFFF00"/>
                </a:solidFill>
              </a:rPr>
              <a:t> of coronary artery disease patients have elevated Lp (a), and such elevations carry a </a:t>
            </a:r>
            <a:r>
              <a:rPr lang="en-US" sz="2800" b="1">
                <a:solidFill>
                  <a:srgbClr val="FF3300"/>
                </a:solidFill>
              </a:rPr>
              <a:t>250 to 300 percent</a:t>
            </a:r>
            <a:r>
              <a:rPr lang="en-US" sz="2800" b="1">
                <a:solidFill>
                  <a:srgbClr val="FFFF00"/>
                </a:solidFill>
              </a:rPr>
              <a:t> increased risk.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This risk is amplified by the presence of </a:t>
            </a:r>
            <a:r>
              <a:rPr lang="en-US" sz="2800" b="1">
                <a:solidFill>
                  <a:srgbClr val="FF3300"/>
                </a:solidFill>
              </a:rPr>
              <a:t>high LDL cholesterol levels, LDL subclass b state, elevated hemocysteine, and fibrinogen levels</a:t>
            </a:r>
            <a:r>
              <a:rPr lang="ar-SA" sz="2800" b="1">
                <a:solidFill>
                  <a:srgbClr val="FFFF00"/>
                </a:solidFill>
              </a:rPr>
              <a:t>. 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-242888"/>
            <a:ext cx="8229600" cy="1143001"/>
          </a:xfrm>
        </p:spPr>
        <p:txBody>
          <a:bodyPr/>
          <a:lstStyle/>
          <a:p>
            <a:r>
              <a:rPr lang="en-US" sz="3600">
                <a:solidFill>
                  <a:srgbClr val="FF6600"/>
                </a:solidFill>
              </a:rPr>
              <a:t>High Lipoprotein (a) or Lp(a)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6165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An Lp (a) level </a:t>
            </a:r>
            <a:r>
              <a:rPr lang="en-US" sz="2800" b="1">
                <a:solidFill>
                  <a:srgbClr val="00FFFF"/>
                </a:solidFill>
              </a:rPr>
              <a:t>above 20</a:t>
            </a:r>
            <a:r>
              <a:rPr lang="en-US" sz="2800" b="1">
                <a:solidFill>
                  <a:srgbClr val="FFFF00"/>
                </a:solidFill>
              </a:rPr>
              <a:t> indicates a risk factor, and </a:t>
            </a:r>
            <a:r>
              <a:rPr lang="en-US" sz="2800" b="1">
                <a:solidFill>
                  <a:srgbClr val="00FFFF"/>
                </a:solidFill>
              </a:rPr>
              <a:t>a level of 30</a:t>
            </a:r>
            <a:r>
              <a:rPr lang="en-US" sz="2800" b="1">
                <a:solidFill>
                  <a:srgbClr val="FFFF00"/>
                </a:solidFill>
              </a:rPr>
              <a:t> in some populations is equivalent to the danger of a </a:t>
            </a:r>
            <a:r>
              <a:rPr lang="en-US" sz="2800" b="1">
                <a:solidFill>
                  <a:srgbClr val="00FFFF"/>
                </a:solidFill>
              </a:rPr>
              <a:t>total cholesterol of 240</a:t>
            </a:r>
            <a:r>
              <a:rPr lang="en-US" sz="2800" b="1">
                <a:solidFill>
                  <a:srgbClr val="FFFF00"/>
                </a:solidFill>
              </a:rPr>
              <a:t>!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It is also a factor particularly threatening to people who have recently had their coronary arteries </a:t>
            </a:r>
            <a:r>
              <a:rPr lang="en-US" sz="2800" b="1">
                <a:solidFill>
                  <a:srgbClr val="FF3300"/>
                </a:solidFill>
              </a:rPr>
              <a:t>opened by invasive procedures like angioplasty,</a:t>
            </a:r>
            <a:r>
              <a:rPr lang="en-US" sz="2800" b="1">
                <a:solidFill>
                  <a:srgbClr val="FFFF00"/>
                </a:solidFill>
              </a:rPr>
              <a:t>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the opening of a blocked coronary artery by the inflation of </a:t>
            </a:r>
            <a:r>
              <a:rPr lang="en-US" sz="2800" b="1">
                <a:solidFill>
                  <a:srgbClr val="FF3300"/>
                </a:solidFill>
              </a:rPr>
              <a:t>a balloon threaded</a:t>
            </a:r>
            <a:r>
              <a:rPr lang="en-US" sz="2800" b="1">
                <a:solidFill>
                  <a:srgbClr val="FFFF00"/>
                </a:solidFill>
              </a:rPr>
              <a:t> into the blockage.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3300"/>
                </a:solidFill>
              </a:rPr>
              <a:t>Forcing the artery open like this</a:t>
            </a:r>
            <a:r>
              <a:rPr lang="en-US" sz="2800" b="1">
                <a:solidFill>
                  <a:srgbClr val="FFFF00"/>
                </a:solidFill>
              </a:rPr>
              <a:t>, while restoring blood flow, also damages the already injured arterial inner wall.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None/>
            </a:pP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6600"/>
                </a:solidFill>
              </a:rPr>
              <a:t>Discover Lp (a) Level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79450" y="1773238"/>
            <a:ext cx="84709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rtl="0" eaLnBrk="0" hangingPunct="0"/>
            <a:r>
              <a:rPr lang="ar-SA" sz="2000" b="1">
                <a:solidFill>
                  <a:srgbClr val="FFFF00"/>
                </a:solidFill>
                <a:latin typeface="Arial" charset="0"/>
              </a:rPr>
              <a:t/>
            </a:r>
            <a:br>
              <a:rPr lang="ar-SA" sz="2000" b="1">
                <a:solidFill>
                  <a:srgbClr val="FFFF00"/>
                </a:solidFill>
                <a:latin typeface="Arial" charset="0"/>
              </a:rPr>
            </a:br>
            <a:r>
              <a:rPr lang="en-US" sz="2000" b="1">
                <a:solidFill>
                  <a:srgbClr val="FFFF00"/>
                </a:solidFill>
                <a:latin typeface="Arial" charset="0"/>
              </a:rPr>
              <a:t>The Lp (a) is an LDL particle with an extra protein, the Apoprotein A, </a:t>
            </a:r>
          </a:p>
          <a:p>
            <a:pPr algn="ctr" rtl="0" eaLnBrk="0" hangingPunct="0"/>
            <a:r>
              <a:rPr lang="en-US" sz="2000" b="1">
                <a:solidFill>
                  <a:srgbClr val="FFFF00"/>
                </a:solidFill>
                <a:latin typeface="Arial" charset="0"/>
              </a:rPr>
              <a:t>attached to it. Here are the normal ranges of Lp(a</a:t>
            </a:r>
            <a:r>
              <a:rPr lang="en-US" sz="1400">
                <a:latin typeface="Arial" charset="0"/>
              </a:rPr>
              <a:t>)</a:t>
            </a:r>
            <a:endParaRPr lang="ar-SA"/>
          </a:p>
        </p:txBody>
      </p:sp>
      <p:graphicFrame>
        <p:nvGraphicFramePr>
          <p:cNvPr id="33796" name="Group 4"/>
          <p:cNvGraphicFramePr>
            <a:graphicFrameLocks noGrp="1"/>
          </p:cNvGraphicFramePr>
          <p:nvPr/>
        </p:nvGraphicFramePr>
        <p:xfrm>
          <a:off x="-211138" y="3262313"/>
          <a:ext cx="9144001" cy="1249680"/>
        </p:xfrm>
        <a:graphic>
          <a:graphicData uri="http://schemas.openxmlformats.org/drawingml/2006/table">
            <a:tbl>
              <a:tblPr rtl="1"/>
              <a:tblGrid>
                <a:gridCol w="3048000"/>
                <a:gridCol w="3048000"/>
                <a:gridCol w="304800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of Highest 10% of the population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18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mg/dl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mg/dl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Male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21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mg/dl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4.4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mg/dl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Female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3300"/>
                </a:solidFill>
              </a:rPr>
              <a:t>Determine Your Individual Genetic Risk Profile</a:t>
            </a:r>
            <a:r>
              <a:rPr lang="en-US" sz="400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6600"/>
                </a:solidFill>
              </a:rPr>
              <a:t>Apoprotein E</a:t>
            </a:r>
            <a:r>
              <a:rPr lang="en-US" sz="2800" b="1">
                <a:solidFill>
                  <a:srgbClr val="FFFF00"/>
                </a:solidFill>
              </a:rPr>
              <a:t> Isoform.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b="1">
              <a:solidFill>
                <a:srgbClr val="FFFF00"/>
              </a:solidFill>
            </a:endParaRP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a family history of premature </a:t>
            </a:r>
            <a:r>
              <a:rPr lang="en-US" sz="2800" b="1">
                <a:solidFill>
                  <a:srgbClr val="FF3300"/>
                </a:solidFill>
              </a:rPr>
              <a:t>(before the age of 60)</a:t>
            </a:r>
            <a:r>
              <a:rPr lang="en-US" sz="2800" b="1">
                <a:solidFill>
                  <a:srgbClr val="FFFF00"/>
                </a:solidFill>
              </a:rPr>
              <a:t> coronary artery disease makes it </a:t>
            </a:r>
            <a:r>
              <a:rPr lang="en-US" sz="2800" b="1">
                <a:solidFill>
                  <a:srgbClr val="FF3300"/>
                </a:solidFill>
              </a:rPr>
              <a:t>five times more</a:t>
            </a:r>
            <a:r>
              <a:rPr lang="en-US" sz="2800" b="1">
                <a:solidFill>
                  <a:srgbClr val="FFFF00"/>
                </a:solidFill>
              </a:rPr>
              <a:t> likely that you too will develop heart disease at an early age.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b="1">
              <a:solidFill>
                <a:srgbClr val="FFFF00"/>
              </a:solidFill>
            </a:endParaRP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Everyone should have the following tests performed by </a:t>
            </a:r>
            <a:r>
              <a:rPr lang="en-US" sz="2800" b="1">
                <a:solidFill>
                  <a:srgbClr val="FF6600"/>
                </a:solidFill>
              </a:rPr>
              <a:t>the age of 20</a:t>
            </a:r>
            <a:r>
              <a:rPr lang="en-US" sz="2800" b="1">
                <a:solidFill>
                  <a:srgbClr val="FFFF00"/>
                </a:solidFill>
              </a:rPr>
              <a:t>: </a:t>
            </a:r>
            <a:r>
              <a:rPr lang="en-US" sz="2800" b="1">
                <a:solidFill>
                  <a:srgbClr val="66FF33"/>
                </a:solidFill>
              </a:rPr>
              <a:t>Total cholesterol, LDL, HDL, triglyceride, LDL subclass, and Apoprotein</a:t>
            </a:r>
            <a:r>
              <a:rPr lang="en-US" sz="2800">
                <a:solidFill>
                  <a:srgbClr val="66FF33"/>
                </a:solidFill>
              </a:rPr>
              <a:t> </a:t>
            </a:r>
            <a:r>
              <a:rPr lang="en-US" sz="2800" b="1">
                <a:solidFill>
                  <a:srgbClr val="66FF33"/>
                </a:solidFill>
              </a:rPr>
              <a:t>E Isoform</a:t>
            </a:r>
            <a:r>
              <a:rPr lang="en-US" sz="280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569325" cy="6453187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 algn="l" rtl="0">
              <a:lnSpc>
                <a:spcPct val="80000"/>
              </a:lnSpc>
            </a:pPr>
            <a:r>
              <a:rPr lang="en-US" sz="2400" b="1">
                <a:solidFill>
                  <a:srgbClr val="FFFF00"/>
                </a:solidFill>
              </a:rPr>
              <a:t>Find out your LDL level and LDL Subclass</a:t>
            </a:r>
            <a:r>
              <a:rPr lang="ar-SA" sz="2400" b="1">
                <a:solidFill>
                  <a:srgbClr val="FFFF00"/>
                </a:solidFill>
              </a:rPr>
              <a:t> </a:t>
            </a:r>
            <a:endParaRPr lang="en-US" sz="2400" b="1">
              <a:solidFill>
                <a:srgbClr val="FFFF00"/>
              </a:solidFill>
            </a:endParaRPr>
          </a:p>
          <a:p>
            <a:pPr marL="609600" indent="-609600" algn="l" rtl="0">
              <a:lnSpc>
                <a:spcPct val="80000"/>
              </a:lnSpc>
            </a:pPr>
            <a:r>
              <a:rPr lang="en-US" sz="2400" b="1">
                <a:solidFill>
                  <a:srgbClr val="FFFF00"/>
                </a:solidFill>
              </a:rPr>
              <a:t>What Is An Adequate HDL</a:t>
            </a:r>
            <a:r>
              <a:rPr lang="ar-SA" b="1"/>
              <a:t>?</a:t>
            </a:r>
            <a:r>
              <a:rPr lang="ar-SA"/>
              <a:t> </a:t>
            </a:r>
            <a:endParaRPr lang="en-US"/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3300"/>
                </a:solidFill>
              </a:rPr>
              <a:t>Triglyceride level and LDL subclass</a:t>
            </a:r>
            <a:r>
              <a:rPr lang="en-US" b="1">
                <a:solidFill>
                  <a:srgbClr val="FFFF00"/>
                </a:solidFill>
              </a:rPr>
              <a:t> status are half of the influences of HDL level.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High triglyceride levels can cause HDLs to fall.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 Falling triglycerides may signal a rise in HDLs.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/>
              <a:t>A low-fat, high-carbohydrate diet that is not intended to gain or lose weight may cause a fall in HDL levels.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You</a:t>
            </a:r>
            <a:r>
              <a:rPr lang="en-US" b="1">
                <a:solidFill>
                  <a:srgbClr val="FFFF00"/>
                </a:solidFill>
                <a:latin typeface="Arial"/>
              </a:rPr>
              <a:t>’</a:t>
            </a:r>
            <a:r>
              <a:rPr lang="en-US" b="1">
                <a:solidFill>
                  <a:srgbClr val="FFFF00"/>
                </a:solidFill>
              </a:rPr>
              <a:t>ve learned that the effect of various diets on LDL, however, is highly variable, depending on subclass and, in some cases, on your Apoprotein E test results.</a:t>
            </a:r>
            <a:r>
              <a:rPr lang="en-US" sz="2400">
                <a:solidFill>
                  <a:srgbClr val="FFFF00"/>
                </a:solidFill>
              </a:rPr>
              <a:t> 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>
              <a:solidFill>
                <a:srgbClr val="FFFF00"/>
              </a:solidFill>
            </a:endParaRP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Low HDL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435975" cy="54006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/>
              <a:t>Having a persistently low HDL </a:t>
            </a:r>
            <a:r>
              <a:rPr lang="en-US" sz="2400" b="1">
                <a:solidFill>
                  <a:srgbClr val="FF3300"/>
                </a:solidFill>
              </a:rPr>
              <a:t>is a serious problem</a:t>
            </a:r>
            <a:r>
              <a:rPr lang="en-US" sz="2400" b="1"/>
              <a:t>.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If after making all the lifestyle adjustments you can, your HDL is still in the unacceptable range, the two most likely possibilities are that you are </a:t>
            </a:r>
            <a:r>
              <a:rPr lang="en-US" sz="2400" b="1">
                <a:solidFill>
                  <a:srgbClr val="FF3300"/>
                </a:solidFill>
              </a:rPr>
              <a:t>an LDL subclass B (more likely), or you have a condition called hypoalphalipoproteinemia,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>
              <a:solidFill>
                <a:srgbClr val="FFFF00"/>
              </a:solidFill>
            </a:endParaRP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 In other words, the problem </a:t>
            </a:r>
            <a:r>
              <a:rPr lang="en-US" sz="2400" b="1">
                <a:solidFill>
                  <a:srgbClr val="FF6600"/>
                </a:solidFill>
              </a:rPr>
              <a:t>is in your genes</a:t>
            </a:r>
            <a:r>
              <a:rPr lang="en-US" sz="2400" b="1">
                <a:solidFill>
                  <a:srgbClr val="FFFF00"/>
                </a:solidFill>
              </a:rPr>
              <a:t>.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In the case of resistant low HDL associated with subclass B, the first line medication treatments for subclass B are potent HDL boosters. </a:t>
            </a:r>
          </a:p>
          <a:p>
            <a:pPr marL="533400" indent="-5334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6600"/>
                </a:solidFill>
              </a:rPr>
              <a:t>Niacin is</a:t>
            </a:r>
            <a:r>
              <a:rPr lang="en-US" sz="2400" b="1"/>
              <a:t> a powerful HDL stimulant, and fibrates will prove particularly helpful if triglycerides </a:t>
            </a:r>
            <a:r>
              <a:rPr lang="en-US" sz="2400" b="1">
                <a:solidFill>
                  <a:srgbClr val="FF6600"/>
                </a:solidFill>
              </a:rPr>
              <a:t>are above 200</a:t>
            </a:r>
            <a:r>
              <a:rPr lang="ar-SA" sz="2400" b="1">
                <a:solidFill>
                  <a:srgbClr val="FF6600"/>
                </a:solidFill>
              </a:rPr>
              <a:t>. </a:t>
            </a:r>
            <a:endParaRPr lang="en-US" sz="2400" b="1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6600"/>
                </a:solidFill>
              </a:rPr>
              <a:t>Low HDL and the Apoprotein A-I Test</a:t>
            </a:r>
            <a:r>
              <a:rPr lang="ar-SA" sz="3600">
                <a:solidFill>
                  <a:srgbClr val="FF6600"/>
                </a:solidFill>
              </a:rPr>
              <a:t/>
            </a:r>
            <a:br>
              <a:rPr lang="ar-SA" sz="3600">
                <a:solidFill>
                  <a:srgbClr val="FF6600"/>
                </a:solidFill>
              </a:rPr>
            </a:br>
            <a:endParaRPr lang="en-US" sz="3600">
              <a:solidFill>
                <a:srgbClr val="FF66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457200" indent="-4572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The Apoprotein A-I test can be used to </a:t>
            </a:r>
            <a:r>
              <a:rPr lang="en-US" sz="2400" b="1">
                <a:solidFill>
                  <a:srgbClr val="FF3300"/>
                </a:solidFill>
              </a:rPr>
              <a:t>confirm the low HDL condition due to Hypo A</a:t>
            </a:r>
            <a:r>
              <a:rPr lang="en-US" sz="2400" b="1">
                <a:solidFill>
                  <a:srgbClr val="FFFF00"/>
                </a:solidFill>
              </a:rPr>
              <a:t>, which is a genetic disorder, and is very deadly. </a:t>
            </a:r>
          </a:p>
          <a:p>
            <a:pPr marL="457200" indent="-4572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40% of people who</a:t>
            </a:r>
            <a:r>
              <a:rPr lang="en-US" sz="2400" b="1">
                <a:solidFill>
                  <a:srgbClr val="FFFF00"/>
                </a:solidFill>
              </a:rPr>
              <a:t> develop heart disease </a:t>
            </a:r>
            <a:r>
              <a:rPr lang="en-US" sz="2400" b="1">
                <a:solidFill>
                  <a:srgbClr val="FF3300"/>
                </a:solidFill>
              </a:rPr>
              <a:t>before the age of sixty</a:t>
            </a:r>
            <a:r>
              <a:rPr lang="en-US" sz="2400" b="1">
                <a:solidFill>
                  <a:srgbClr val="FFFF00"/>
                </a:solidFill>
              </a:rPr>
              <a:t> have this problem either alone or in combination with other factors</a:t>
            </a:r>
            <a:r>
              <a:rPr lang="ar-SA" sz="2400" b="1">
                <a:solidFill>
                  <a:srgbClr val="FFFF00"/>
                </a:solidFill>
              </a:rPr>
              <a:t>.</a:t>
            </a:r>
          </a:p>
          <a:p>
            <a:pPr marL="457200" indent="-4572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It is believed that Hypo A exists in less than 10 percent of the general population, so it</a:t>
            </a:r>
            <a:r>
              <a:rPr lang="en-US" sz="2400" b="1">
                <a:solidFill>
                  <a:srgbClr val="FFFF00"/>
                </a:solidFill>
                <a:latin typeface="Arial"/>
              </a:rPr>
              <a:t>’</a:t>
            </a:r>
            <a:r>
              <a:rPr lang="en-US" sz="2400" b="1">
                <a:solidFill>
                  <a:srgbClr val="FFFF00"/>
                </a:solidFill>
              </a:rPr>
              <a:t>s uncommon, but not rare. </a:t>
            </a:r>
          </a:p>
          <a:p>
            <a:pPr marL="457200" indent="-4572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It is present in about </a:t>
            </a:r>
            <a:r>
              <a:rPr lang="en-US" sz="2400" b="1">
                <a:solidFill>
                  <a:srgbClr val="FF3300"/>
                </a:solidFill>
              </a:rPr>
              <a:t>20 percent of</a:t>
            </a:r>
            <a:r>
              <a:rPr lang="en-US" sz="2400" b="1">
                <a:solidFill>
                  <a:srgbClr val="FFFF00"/>
                </a:solidFill>
              </a:rPr>
              <a:t> all coronary artery disease patients. </a:t>
            </a:r>
          </a:p>
          <a:p>
            <a:pPr marL="457200" indent="-4572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Fifty percent of the children of an </a:t>
            </a:r>
            <a:r>
              <a:rPr lang="en-US" sz="2400" b="1">
                <a:solidFill>
                  <a:srgbClr val="FF3300"/>
                </a:solidFill>
              </a:rPr>
              <a:t>affected parent</a:t>
            </a:r>
            <a:r>
              <a:rPr lang="en-US" sz="2400" b="1">
                <a:solidFill>
                  <a:srgbClr val="FFFF00"/>
                </a:solidFill>
              </a:rPr>
              <a:t> can be affected, so when this condition is discovered, it is absolutely crucial to go up and down the genetic ladder, testing parents and children</a:t>
            </a:r>
            <a:r>
              <a:rPr lang="ar-SA" sz="2400"/>
              <a:t>.</a:t>
            </a:r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6600"/>
                </a:solidFill>
              </a:rPr>
              <a:t>What Your "Average" Laboratory Test Doesn</a:t>
            </a:r>
            <a:r>
              <a:rPr lang="en-US" sz="3200">
                <a:solidFill>
                  <a:srgbClr val="FF6600"/>
                </a:solidFill>
                <a:latin typeface="Arial"/>
              </a:rPr>
              <a:t>’</a:t>
            </a:r>
            <a:r>
              <a:rPr lang="en-US" sz="3200">
                <a:solidFill>
                  <a:srgbClr val="FF6600"/>
                </a:solidFill>
              </a:rPr>
              <a:t>t Tell You About Your HDL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50688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As there are with LDL, there are different kinds of HDL.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However, their relative significance as atherosclerotic risk factors are not nearly as well understood as are the LDL subtypes</a:t>
            </a:r>
            <a:r>
              <a:rPr lang="ar-SA" sz="2400" b="1">
                <a:solidFill>
                  <a:srgbClr val="FFFF00"/>
                </a:solidFill>
              </a:rPr>
              <a:t>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Analogous to the LDL-GGE test</a:t>
            </a:r>
            <a:r>
              <a:rPr lang="en-US" sz="2400" b="1"/>
              <a:t>, which separates different LDL particles, the </a:t>
            </a:r>
            <a:r>
              <a:rPr lang="en-US" sz="2400" b="1">
                <a:solidFill>
                  <a:srgbClr val="FF3300"/>
                </a:solidFill>
              </a:rPr>
              <a:t>HDL-GGE test separate the HDL</a:t>
            </a:r>
            <a:r>
              <a:rPr lang="en-US" sz="2400" b="1"/>
              <a:t> fraction of cholesterol into two families of particles, HDL2 and HDL3.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In the Finnish study where men </a:t>
            </a:r>
            <a:r>
              <a:rPr lang="en-US" sz="2400" b="1">
                <a:solidFill>
                  <a:srgbClr val="FF3300"/>
                </a:solidFill>
              </a:rPr>
              <a:t>with HDL levels below 42 had over a three times risk of having a heart attack</a:t>
            </a:r>
            <a:r>
              <a:rPr lang="en-US" sz="2400" b="1">
                <a:solidFill>
                  <a:srgbClr val="FFFF00"/>
                </a:solidFill>
              </a:rPr>
              <a:t>, those with HDL2 had half the risk of those with HDL3, and it was found to be even more protective than the total HDL level itself.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66FF33"/>
                </a:solidFill>
              </a:rPr>
              <a:t>Thus, HDL2 seems to be the most important protective factor against coronary artery disease,</a:t>
            </a:r>
            <a:r>
              <a:rPr lang="en-US" sz="2400" b="1"/>
              <a:t> so much so that a decreased level was more dangerous than elevations of LDL cholesterol, smoking, or high blood pressure</a:t>
            </a:r>
            <a:r>
              <a:rPr lang="ar-SA" sz="24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sz="3200">
                <a:solidFill>
                  <a:srgbClr val="FF6600"/>
                </a:solidFill>
              </a:rPr>
              <a:t>What Your "Average" Laboratory Test Doesn</a:t>
            </a:r>
            <a:r>
              <a:rPr lang="en-US" sz="3200">
                <a:solidFill>
                  <a:srgbClr val="FF6600"/>
                </a:solidFill>
                <a:latin typeface="Arial"/>
              </a:rPr>
              <a:t>’</a:t>
            </a:r>
            <a:r>
              <a:rPr lang="en-US" sz="3200">
                <a:solidFill>
                  <a:srgbClr val="FF6600"/>
                </a:solidFill>
              </a:rPr>
              <a:t>t Tell You About Your HDL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964612" cy="4525962"/>
          </a:xfrm>
        </p:spPr>
        <p:txBody>
          <a:bodyPr/>
          <a:lstStyle/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Still, there is no general agreement about the exact relative significance of these families of HDL.</a:t>
            </a:r>
          </a:p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 </a:t>
            </a:r>
            <a:r>
              <a:rPr lang="en-US" sz="2400" b="1"/>
              <a:t>Some studies have shown that HDL3 is more important. </a:t>
            </a:r>
          </a:p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66FF33"/>
                </a:solidFill>
              </a:rPr>
              <a:t>Nevertheless, there is no debate about the protective value of HDL2</a:t>
            </a:r>
            <a:r>
              <a:rPr lang="ar-SA" sz="2400" b="1">
                <a:solidFill>
                  <a:srgbClr val="66FF33"/>
                </a:solidFill>
              </a:rPr>
              <a:t>.</a:t>
            </a:r>
          </a:p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66FF33"/>
                </a:solidFill>
              </a:rPr>
              <a:t>The major task of the HDL particle is to melt atherosclerotic lesions.</a:t>
            </a:r>
          </a:p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HDLs float by in the bloodstream, target a cholesterol deposit down in the lining of the artery wall, and carry it back to the liver for disposal. </a:t>
            </a:r>
          </a:p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/>
              <a:t>It</a:t>
            </a:r>
            <a:r>
              <a:rPr lang="en-US" sz="2400" b="1">
                <a:latin typeface="Arial"/>
              </a:rPr>
              <a:t>’</a:t>
            </a:r>
            <a:r>
              <a:rPr lang="en-US" sz="2400" b="1"/>
              <a:t>s the HDL2s then that are actually bringing the cholesterol away for disposal.</a:t>
            </a:r>
          </a:p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 This is called reverse cholesterol transport. </a:t>
            </a:r>
          </a:p>
          <a:p>
            <a:pPr marL="381000" indent="-3810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/>
              <a:t>It is probably the single most important event occurring in your body ensuring longevity---it is the biological antidote to atherosclerosis</a:t>
            </a:r>
            <a:r>
              <a:rPr lang="ar-SA" sz="2400" b="1"/>
              <a:t>.</a:t>
            </a:r>
            <a:endParaRPr lang="en-US" sz="2400" b="1"/>
          </a:p>
          <a:p>
            <a:pPr marL="381000" indent="-381000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2800">
                <a:solidFill>
                  <a:srgbClr val="FF6600"/>
                </a:solidFill>
              </a:rPr>
              <a:t>To date, several molecular markers involved in the </a:t>
            </a:r>
            <a:r>
              <a:rPr lang="en-US" sz="2800">
                <a:solidFill>
                  <a:srgbClr val="00FF00"/>
                </a:solidFill>
              </a:rPr>
              <a:t>inflammatory process</a:t>
            </a:r>
            <a:r>
              <a:rPr lang="en-US" sz="2800">
                <a:solidFill>
                  <a:srgbClr val="FF6600"/>
                </a:solidFill>
              </a:rPr>
              <a:t> are being investigated as regards their role </a:t>
            </a:r>
            <a:r>
              <a:rPr lang="en-US" sz="2800">
                <a:solidFill>
                  <a:srgbClr val="00FF00"/>
                </a:solidFill>
              </a:rPr>
              <a:t>in the atherosclerotic process</a:t>
            </a:r>
            <a:r>
              <a:rPr lang="en-US" sz="2800">
                <a:solidFill>
                  <a:srgbClr val="FF6600"/>
                </a:solidFill>
              </a:rPr>
              <a:t> or their association with the pathogenesis of CVD.</a:t>
            </a:r>
            <a:r>
              <a:rPr lang="en-US" sz="2000">
                <a:solidFill>
                  <a:srgbClr val="FF6600"/>
                </a:solidFill>
              </a:rPr>
              <a:t/>
            </a:r>
            <a:br>
              <a:rPr lang="en-US" sz="2000">
                <a:solidFill>
                  <a:srgbClr val="FF6600"/>
                </a:solidFill>
              </a:rPr>
            </a:br>
            <a:endParaRPr lang="en-US" sz="2000">
              <a:solidFill>
                <a:srgbClr val="FF66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pPr marL="533400" indent="-533400" algn="l" rtl="0">
              <a:lnSpc>
                <a:spcPct val="80000"/>
              </a:lnSpc>
            </a:pPr>
            <a:r>
              <a:rPr lang="en-US" sz="2800" b="1">
                <a:solidFill>
                  <a:srgbClr val="00FFFF"/>
                </a:solidFill>
              </a:rPr>
              <a:t>Among them, we can point out:</a:t>
            </a:r>
          </a:p>
          <a:p>
            <a:pPr marL="533400" indent="-5334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Oxidized LDL </a:t>
            </a:r>
            <a:r>
              <a:rPr lang="en-US" sz="2800" b="1">
                <a:solidFill>
                  <a:srgbClr val="00FF00"/>
                </a:solidFill>
              </a:rPr>
              <a:t>(ox-LDL)</a:t>
            </a:r>
            <a:r>
              <a:rPr lang="en-US" sz="2800" b="1">
                <a:solidFill>
                  <a:srgbClr val="FFFF00"/>
                </a:solidFill>
              </a:rPr>
              <a:t>; </a:t>
            </a:r>
          </a:p>
          <a:p>
            <a:pPr marL="533400" indent="-5334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Proinflammatory cytokines such as interleukin 1 </a:t>
            </a:r>
            <a:r>
              <a:rPr lang="en-US" sz="2800" b="1">
                <a:solidFill>
                  <a:srgbClr val="00FF00"/>
                </a:solidFill>
              </a:rPr>
              <a:t>(IL-1); </a:t>
            </a:r>
          </a:p>
          <a:p>
            <a:pPr marL="533400" indent="-5334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Tumor necrosis factor alpha (</a:t>
            </a:r>
            <a:r>
              <a:rPr lang="en-US" sz="2800" b="1">
                <a:solidFill>
                  <a:srgbClr val="00FF00"/>
                </a:solidFill>
              </a:rPr>
              <a:t>TNF-alpha)</a:t>
            </a:r>
            <a:r>
              <a:rPr lang="en-US" sz="2800" b="1">
                <a:solidFill>
                  <a:srgbClr val="FFFF00"/>
                </a:solidFill>
              </a:rPr>
              <a:t>; </a:t>
            </a:r>
          </a:p>
          <a:p>
            <a:pPr marL="533400" indent="-5334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Intercellular adhesion molecules </a:t>
            </a:r>
            <a:r>
              <a:rPr lang="en-US" sz="2800" b="1">
                <a:solidFill>
                  <a:srgbClr val="00FF00"/>
                </a:solidFill>
              </a:rPr>
              <a:t>(ICAM-1);</a:t>
            </a:r>
            <a:r>
              <a:rPr lang="en-US" sz="2800" b="1">
                <a:solidFill>
                  <a:srgbClr val="FFFF00"/>
                </a:solidFill>
              </a:rPr>
              <a:t> </a:t>
            </a:r>
          </a:p>
          <a:p>
            <a:pPr marL="533400" indent="-5334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Hepatic stimulation proteins such as high-Sensitivity C reactive protein </a:t>
            </a:r>
            <a:r>
              <a:rPr lang="en-US" sz="2800" b="1">
                <a:solidFill>
                  <a:srgbClr val="00FF00"/>
                </a:solidFill>
              </a:rPr>
              <a:t>(hs-CRP) </a:t>
            </a:r>
          </a:p>
          <a:p>
            <a:pPr marL="533400" indent="-5334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 Serum amyloid A protein (</a:t>
            </a:r>
            <a:r>
              <a:rPr lang="en-US" sz="2800" b="1">
                <a:solidFill>
                  <a:srgbClr val="00FF00"/>
                </a:solidFill>
              </a:rPr>
              <a:t>SAAP);</a:t>
            </a:r>
          </a:p>
          <a:p>
            <a:pPr marL="533400" indent="-5334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00FF00"/>
                </a:solidFill>
              </a:rPr>
              <a:t>Leukocyte count</a:t>
            </a:r>
            <a:r>
              <a:rPr lang="ar-SA" sz="2800"/>
              <a:t> </a:t>
            </a:r>
            <a:endParaRPr lang="en-US" sz="2800"/>
          </a:p>
          <a:p>
            <a:pPr marL="533400" indent="-533400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hlinkClick r:id="rId2"/>
              </a:rPr>
              <a:t>Erika Maria Gon</a:t>
            </a:r>
            <a:r>
              <a:rPr lang="en-US" sz="1800" b="1">
                <a:latin typeface="Arial"/>
                <a:hlinkClick r:id="rId2"/>
              </a:rPr>
              <a:t>ç</a:t>
            </a:r>
            <a:r>
              <a:rPr lang="en-US" sz="1800" b="1">
                <a:hlinkClick r:id="rId2"/>
              </a:rPr>
              <a:t>alves Campana</a:t>
            </a:r>
            <a:r>
              <a:rPr lang="en-US" sz="2800" b="1"/>
              <a:t> </a:t>
            </a:r>
            <a:r>
              <a:rPr lang="en-US" sz="2000" b="1"/>
              <a:t>, Arq Bras Cardiol. Jan 2014; 102(1): 60</a:t>
            </a:r>
            <a:r>
              <a:rPr lang="en-US" sz="2000" b="1">
                <a:latin typeface="Arial"/>
              </a:rPr>
              <a:t>–</a:t>
            </a:r>
            <a:r>
              <a:rPr lang="en-US" sz="2000" b="1"/>
              <a:t>69</a:t>
            </a:r>
            <a:r>
              <a:rPr lang="en-US" sz="2000">
                <a:solidFill>
                  <a:schemeClr val="bg2"/>
                </a:solidFill>
              </a:rPr>
              <a:t>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>
                <a:solidFill>
                  <a:srgbClr val="FF9933"/>
                </a:solidFill>
              </a:rPr>
              <a:t>Apolipoproteins, Lipid Transfer Proteins, and </a:t>
            </a:r>
            <a:r>
              <a:rPr lang="ar-SA" sz="3200">
                <a:solidFill>
                  <a:srgbClr val="FF9933"/>
                </a:solidFill>
              </a:rPr>
              <a:t/>
            </a:r>
            <a:br>
              <a:rPr lang="ar-SA" sz="3200">
                <a:solidFill>
                  <a:srgbClr val="FF9933"/>
                </a:solidFill>
              </a:rPr>
            </a:br>
            <a:r>
              <a:rPr lang="en-US" sz="3200">
                <a:solidFill>
                  <a:srgbClr val="FF9933"/>
                </a:solidFill>
              </a:rPr>
              <a:t>Lipoprotein Metabolism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The Apo-E gene is polymorphic with </a:t>
            </a:r>
            <a:r>
              <a:rPr lang="en-US" b="1">
                <a:solidFill>
                  <a:srgbClr val="00FFFF"/>
                </a:solidFill>
              </a:rPr>
              <a:t>three alleles,</a:t>
            </a: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00FFFF"/>
                </a:solidFill>
              </a:rPr>
              <a:t>isoforms E2, E3, and E4;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/>
              <a:t>at least three alleles of the </a:t>
            </a:r>
            <a:r>
              <a:rPr lang="en-US" b="1">
                <a:solidFill>
                  <a:srgbClr val="00FFFF"/>
                </a:solidFill>
              </a:rPr>
              <a:t>Apo-E gene</a:t>
            </a:r>
            <a:r>
              <a:rPr lang="en-US" b="1"/>
              <a:t> </a:t>
            </a:r>
            <a:r>
              <a:rPr lang="en-US" b="1">
                <a:solidFill>
                  <a:srgbClr val="00FFFF"/>
                </a:solidFill>
              </a:rPr>
              <a:t>produce six or more possible genotypes</a:t>
            </a:r>
            <a:r>
              <a:rPr lang="en-US" b="1"/>
              <a:t> that differ in their ability to </a:t>
            </a:r>
            <a:r>
              <a:rPr lang="en-US" b="1">
                <a:solidFill>
                  <a:srgbClr val="FF3300"/>
                </a:solidFill>
              </a:rPr>
              <a:t>bind the LDL receptor</a:t>
            </a:r>
            <a:r>
              <a:rPr lang="en-US" b="1"/>
              <a:t>.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Apo-E genotype associates with plasma total and LDL-CH and may be correlated </a:t>
            </a:r>
            <a:r>
              <a:rPr lang="en-US" b="1">
                <a:solidFill>
                  <a:srgbClr val="FF3300"/>
                </a:solidFill>
              </a:rPr>
              <a:t>with the incidence of cardiovascular disease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078663" y="6281738"/>
            <a:ext cx="7381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00"/>
              <a:t>Modern,</a:t>
            </a:r>
            <a:r>
              <a:rPr lang="en-US" sz="800">
                <a:solidFill>
                  <a:schemeClr val="bg1"/>
                </a:solidFill>
              </a:rPr>
              <a:t> </a:t>
            </a:r>
            <a:r>
              <a:rPr lang="en-US" sz="800"/>
              <a:t>2014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solidFill>
                  <a:srgbClr val="FF6600"/>
                </a:solidFill>
                <a:hlinkClick r:id="rId2"/>
              </a:rPr>
              <a:t>M </a:t>
            </a:r>
            <a:r>
              <a:rPr lang="en-US" sz="2400">
                <a:solidFill>
                  <a:srgbClr val="FF6600"/>
                </a:solidFill>
                <a:latin typeface="Arial"/>
                <a:hlinkClick r:id="rId2"/>
              </a:rPr>
              <a:t>Ö</a:t>
            </a:r>
            <a:r>
              <a:rPr lang="en-US" sz="2400">
                <a:solidFill>
                  <a:srgbClr val="FF6600"/>
                </a:solidFill>
                <a:hlinkClick r:id="rId2"/>
              </a:rPr>
              <a:t>hman</a:t>
            </a:r>
            <a:r>
              <a:rPr lang="en-US" sz="2400">
                <a:solidFill>
                  <a:srgbClr val="FF6600"/>
                </a:solidFill>
              </a:rPr>
              <a:t> </a:t>
            </a:r>
            <a:r>
              <a:rPr lang="en-US" sz="2400">
                <a:solidFill>
                  <a:srgbClr val="00FFFF"/>
                </a:solidFill>
              </a:rPr>
              <a:t>Scandinavian Journal of Rheumatology</a:t>
            </a:r>
            <a:r>
              <a:rPr lang="ar-SA" sz="2400">
                <a:solidFill>
                  <a:srgbClr val="FF6600"/>
                </a:solidFill>
              </a:rPr>
              <a:t/>
            </a:r>
            <a:br>
              <a:rPr lang="ar-SA" sz="2400">
                <a:solidFill>
                  <a:srgbClr val="FF6600"/>
                </a:solidFill>
              </a:rPr>
            </a:br>
            <a:r>
              <a:rPr lang="ar-SA" sz="2400">
                <a:solidFill>
                  <a:srgbClr val="FF6600"/>
                </a:solidFill>
              </a:rPr>
              <a:t>2014, </a:t>
            </a:r>
            <a:r>
              <a:rPr lang="en-US" sz="2400">
                <a:solidFill>
                  <a:srgbClr val="FF6600"/>
                </a:solidFill>
              </a:rPr>
              <a:t>Vol. 43, No. 4 , Pages 259-264</a:t>
            </a:r>
            <a:r>
              <a:rPr lang="ar-SA" sz="4000"/>
              <a:t/>
            </a:r>
            <a:br>
              <a:rPr lang="ar-SA" sz="4000"/>
            </a:br>
            <a:endParaRPr lang="en-US" sz="40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686800" cy="56610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tissue plasminogen activator </a:t>
            </a:r>
            <a:r>
              <a:rPr lang="en-US" b="1">
                <a:solidFill>
                  <a:srgbClr val="00FF00"/>
                </a:solidFill>
              </a:rPr>
              <a:t>(tPA</a:t>
            </a:r>
            <a:r>
              <a:rPr lang="en-US" b="1">
                <a:solidFill>
                  <a:srgbClr val="FFFF00"/>
                </a:solidFill>
              </a:rPr>
              <a:t>),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/>
              <a:t>plasminogen activator inhibitor (</a:t>
            </a:r>
            <a:r>
              <a:rPr lang="en-US" b="1">
                <a:solidFill>
                  <a:srgbClr val="00FF00"/>
                </a:solidFill>
              </a:rPr>
              <a:t>PAI)-1</a:t>
            </a:r>
            <a:r>
              <a:rPr lang="en-US" b="1"/>
              <a:t>,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 von Willebrand factor </a:t>
            </a:r>
            <a:r>
              <a:rPr lang="en-US" b="1">
                <a:solidFill>
                  <a:srgbClr val="00FF00"/>
                </a:solidFill>
              </a:rPr>
              <a:t>(vWF)</a:t>
            </a: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sz="2400" b="1"/>
              <a:t>is required for platelet adhesion</a:t>
            </a:r>
            <a:r>
              <a:rPr lang="en-US" sz="1800"/>
              <a:t> </a:t>
            </a:r>
            <a:r>
              <a:rPr lang="en-US" b="1">
                <a:solidFill>
                  <a:srgbClr val="FFFF00"/>
                </a:solidFill>
              </a:rPr>
              <a:t>, 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/>
              <a:t>lipids (cholesterol and triglycerides),</a:t>
            </a:r>
            <a:r>
              <a:rPr lang="en-US" b="1">
                <a:solidFill>
                  <a:srgbClr val="FFFF00"/>
                </a:solidFill>
              </a:rPr>
              <a:t> apolipoproteins (</a:t>
            </a:r>
            <a:r>
              <a:rPr lang="en-US" b="1">
                <a:solidFill>
                  <a:srgbClr val="00FF00"/>
                </a:solidFill>
              </a:rPr>
              <a:t>apoA1 and apoB)</a:t>
            </a:r>
            <a:r>
              <a:rPr lang="en-US" b="1">
                <a:solidFill>
                  <a:srgbClr val="FFFF00"/>
                </a:solidFill>
              </a:rPr>
              <a:t>, 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/>
              <a:t>lipoprotein(a) [</a:t>
            </a:r>
            <a:r>
              <a:rPr lang="en-US" b="1">
                <a:solidFill>
                  <a:srgbClr val="00FF00"/>
                </a:solidFill>
              </a:rPr>
              <a:t>Lp(a)</a:t>
            </a:r>
            <a:r>
              <a:rPr lang="en-US" b="1"/>
              <a:t>], 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6600"/>
                </a:solidFill>
              </a:rPr>
              <a:t>markers of inflammation: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 Erythrocyte sedimentation rate (</a:t>
            </a:r>
            <a:r>
              <a:rPr lang="en-US" b="1">
                <a:solidFill>
                  <a:srgbClr val="00FF00"/>
                </a:solidFill>
              </a:rPr>
              <a:t>ESR</a:t>
            </a:r>
            <a:r>
              <a:rPr lang="en-US" b="1">
                <a:solidFill>
                  <a:srgbClr val="FFFF00"/>
                </a:solidFill>
              </a:rPr>
              <a:t>), 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C-reactive protein (</a:t>
            </a:r>
            <a:r>
              <a:rPr lang="en-US" b="1">
                <a:solidFill>
                  <a:srgbClr val="00FF00"/>
                </a:solidFill>
              </a:rPr>
              <a:t>CRP</a:t>
            </a:r>
            <a:r>
              <a:rPr lang="en-US" b="1">
                <a:solidFill>
                  <a:srgbClr val="FFFF00"/>
                </a:solidFill>
              </a:rPr>
              <a:t>), </a:t>
            </a:r>
          </a:p>
          <a:p>
            <a:pPr marL="457200" indent="-4572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00FF00"/>
                </a:solidFill>
              </a:rPr>
              <a:t>haptoglobin</a:t>
            </a:r>
            <a:r>
              <a:rPr lang="ar-SA" sz="1800" b="1">
                <a:solidFill>
                  <a:srgbClr val="FFFF00"/>
                </a:solidFill>
              </a:rPr>
              <a:t/>
            </a:r>
            <a:br>
              <a:rPr lang="ar-SA" sz="1800" b="1">
                <a:solidFill>
                  <a:srgbClr val="FFFF00"/>
                </a:solidFill>
              </a:rPr>
            </a:br>
            <a:r>
              <a:rPr lang="ar-SA" sz="1200" b="1">
                <a:solidFill>
                  <a:srgbClr val="FFFF00"/>
                </a:solidFill>
              </a:rPr>
              <a:t/>
            </a:r>
            <a:br>
              <a:rPr lang="ar-SA" sz="1200" b="1">
                <a:solidFill>
                  <a:srgbClr val="FFFF00"/>
                </a:solidFill>
              </a:rPr>
            </a:br>
            <a:r>
              <a:rPr lang="ar-SA" sz="1200"/>
              <a:t/>
            </a:r>
            <a:br>
              <a:rPr lang="ar-SA" sz="1200"/>
            </a:b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000">
                <a:solidFill>
                  <a:srgbClr val="FF6600"/>
                </a:solidFill>
                <a:hlinkClick r:id="rId2"/>
              </a:rPr>
              <a:t>Wassef H</a:t>
            </a:r>
            <a:r>
              <a:rPr lang="en-US" sz="2000">
                <a:solidFill>
                  <a:srgbClr val="FF6600"/>
                </a:solidFill>
              </a:rPr>
              <a:t> , Changes in total and central fat mass after a hypocaloric diet associate with changes of apoC-I in postmenopausal obese women.</a:t>
            </a:r>
            <a:br>
              <a:rPr lang="en-US" sz="2000">
                <a:solidFill>
                  <a:srgbClr val="FF6600"/>
                </a:solidFill>
              </a:rPr>
            </a:br>
            <a:r>
              <a:rPr lang="en-US" sz="2000">
                <a:solidFill>
                  <a:srgbClr val="FF6600"/>
                </a:solidFill>
              </a:rPr>
              <a:t> </a:t>
            </a:r>
            <a:r>
              <a:rPr lang="en-US" sz="2000">
                <a:solidFill>
                  <a:srgbClr val="FF6600"/>
                </a:solidFill>
                <a:hlinkClick r:id="rId3" tooltip="Journal of clinical lipidology."/>
              </a:rPr>
              <a:t>J Clin Lipidol</a:t>
            </a:r>
            <a:r>
              <a:rPr lang="ar-SA" sz="2000">
                <a:solidFill>
                  <a:srgbClr val="FF6600"/>
                </a:solidFill>
                <a:hlinkClick r:id="rId3" tooltip="Journal of clinical lipidology."/>
              </a:rPr>
              <a:t>.</a:t>
            </a:r>
            <a:r>
              <a:rPr lang="ar-SA" sz="2000">
                <a:solidFill>
                  <a:srgbClr val="FF6600"/>
                </a:solidFill>
              </a:rPr>
              <a:t> 2014 </a:t>
            </a:r>
            <a:r>
              <a:rPr lang="en-US" sz="2000">
                <a:solidFill>
                  <a:srgbClr val="FF6600"/>
                </a:solidFill>
              </a:rPr>
              <a:t>Sep-Oct;8(5):510-9</a:t>
            </a:r>
            <a:r>
              <a:rPr lang="ar-SA" sz="2000">
                <a:solidFill>
                  <a:srgbClr val="FF6600"/>
                </a:solidFill>
              </a:rPr>
              <a:t>.</a:t>
            </a:r>
            <a:r>
              <a:rPr lang="ar-SA" sz="4000"/>
              <a:t> </a:t>
            </a:r>
            <a:endParaRPr lang="en-US" sz="40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l" rtl="0"/>
            <a:r>
              <a:rPr lang="en-US" b="1">
                <a:solidFill>
                  <a:srgbClr val="FFFF00"/>
                </a:solidFill>
              </a:rPr>
              <a:t>Plasma </a:t>
            </a:r>
            <a:r>
              <a:rPr lang="en-US" b="1"/>
              <a:t>apoC-I, apoC-II, apoC-III, and apoE</a:t>
            </a: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are not associated</a:t>
            </a:r>
            <a:r>
              <a:rPr lang="en-US" b="1">
                <a:solidFill>
                  <a:srgbClr val="FFFF00"/>
                </a:solidFill>
              </a:rPr>
              <a:t> with adiposity, insulin sensitivity, or</a:t>
            </a:r>
            <a:r>
              <a:rPr lang="ar-SA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</a:rPr>
              <a:t>inflammation</a:t>
            </a:r>
            <a:r>
              <a:rPr lang="ar-SA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</a:rPr>
              <a:t>in obese but healthy postmenopausal women. </a:t>
            </a:r>
          </a:p>
          <a:p>
            <a:pPr algn="l" rtl="0"/>
            <a:endParaRPr lang="en-US" b="1">
              <a:solidFill>
                <a:srgbClr val="FFFF00"/>
              </a:solidFill>
            </a:endParaRPr>
          </a:p>
          <a:p>
            <a:pPr algn="l" rtl="0"/>
            <a:r>
              <a:rPr lang="en-US" b="1"/>
              <a:t>Post-weight-loss changes of total and central fat mass </a:t>
            </a:r>
            <a:r>
              <a:rPr lang="en-US" b="1">
                <a:solidFill>
                  <a:srgbClr val="FF0000"/>
                </a:solidFill>
              </a:rPr>
              <a:t>associate with</a:t>
            </a:r>
            <a:r>
              <a:rPr lang="en-US" b="1"/>
              <a:t> changes of apoC-I</a:t>
            </a:r>
            <a:r>
              <a:rPr lang="ar-SA" b="1"/>
              <a:t>. 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HDL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569325" cy="58769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/>
              <a:t>HDL particles contain </a:t>
            </a:r>
            <a:r>
              <a:rPr lang="en-US" b="1">
                <a:solidFill>
                  <a:srgbClr val="00FFFF"/>
                </a:solidFill>
              </a:rPr>
              <a:t>Apo-A-I</a:t>
            </a:r>
            <a:r>
              <a:rPr lang="en-US" b="1"/>
              <a:t>, the crucial structural protein for HDL, </a:t>
            </a:r>
            <a:r>
              <a:rPr lang="en-US" b="1">
                <a:solidFill>
                  <a:srgbClr val="66FF33"/>
                </a:solidFill>
              </a:rPr>
              <a:t>as well as Apo-</a:t>
            </a:r>
            <a:r>
              <a:rPr lang="en-US" b="1"/>
              <a:t>A-II</a:t>
            </a:r>
            <a:r>
              <a:rPr lang="en-US" b="1">
                <a:solidFill>
                  <a:srgbClr val="66FF33"/>
                </a:solidFill>
              </a:rPr>
              <a:t>, Apo-A-IV, and Apo-C.</a:t>
            </a:r>
            <a:r>
              <a:rPr lang="en-US">
                <a:solidFill>
                  <a:srgbClr val="66FF33"/>
                </a:solidFill>
              </a:rPr>
              <a:t> 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00FFFF"/>
                </a:solidFill>
              </a:rPr>
              <a:t>Apo-A-I and Apo-A-IV</a:t>
            </a:r>
            <a:r>
              <a:rPr lang="en-US" b="1">
                <a:solidFill>
                  <a:srgbClr val="FFFF00"/>
                </a:solidFill>
              </a:rPr>
              <a:t> function </a:t>
            </a:r>
            <a:r>
              <a:rPr lang="en-US" b="1">
                <a:solidFill>
                  <a:srgbClr val="FF6600"/>
                </a:solidFill>
              </a:rPr>
              <a:t>as activators</a:t>
            </a:r>
            <a:r>
              <a:rPr lang="en-US" b="1">
                <a:solidFill>
                  <a:srgbClr val="FFFF00"/>
                </a:solidFill>
              </a:rPr>
              <a:t> of lecithin: CH acyltransferase (LCAT) an enzyme that esterifies CH in plasma.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/>
              <a:t>Three C apolipoproteins, </a:t>
            </a:r>
            <a:r>
              <a:rPr lang="en-US" b="1">
                <a:solidFill>
                  <a:srgbClr val="00FFFF"/>
                </a:solidFill>
              </a:rPr>
              <a:t>Apo-C-I, Apo-C-II, and Apo-C-III, </a:t>
            </a:r>
            <a:r>
              <a:rPr lang="en-US" b="1"/>
              <a:t>all are synthesized in the liver. 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00FFFF"/>
                </a:solidFill>
              </a:rPr>
              <a:t>Apo-C-II</a:t>
            </a:r>
            <a:r>
              <a:rPr lang="en-US" b="1"/>
              <a:t>, </a:t>
            </a:r>
            <a:r>
              <a:rPr lang="en-US" b="1">
                <a:solidFill>
                  <a:srgbClr val="FFFF00"/>
                </a:solidFill>
              </a:rPr>
              <a:t>present in chylomicrons, VLDL, IDL, and HDL,</a:t>
            </a:r>
            <a:r>
              <a:rPr lang="en-US" b="1"/>
              <a:t> </a:t>
            </a:r>
            <a:r>
              <a:rPr lang="en-US" b="1">
                <a:solidFill>
                  <a:srgbClr val="FF6600"/>
                </a:solidFill>
              </a:rPr>
              <a:t>is important in activation of LPL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b="1">
              <a:solidFill>
                <a:srgbClr val="FFFF00"/>
              </a:solidFill>
            </a:endParaRPr>
          </a:p>
          <a:p>
            <a:pPr marL="609600" indent="-609600" rtl="0">
              <a:lnSpc>
                <a:spcPct val="80000"/>
              </a:lnSpc>
              <a:buFont typeface="Wingdings" pitchFamily="2" charset="2"/>
              <a:buNone/>
            </a:pPr>
            <a:r>
              <a:rPr lang="en-US" sz="800"/>
              <a:t>Modern,</a:t>
            </a:r>
            <a:r>
              <a:rPr lang="en-US" sz="800">
                <a:solidFill>
                  <a:schemeClr val="bg1"/>
                </a:solidFill>
              </a:rPr>
              <a:t> </a:t>
            </a:r>
            <a:r>
              <a:rPr lang="en-US" sz="800"/>
              <a:t>2014</a:t>
            </a:r>
            <a:endParaRPr lang="en-US" sz="800">
              <a:solidFill>
                <a:srgbClr val="FFFF00"/>
              </a:solidFill>
            </a:endParaRPr>
          </a:p>
          <a:p>
            <a:pPr marL="609600" indent="-609600" algn="l" rtl="0">
              <a:lnSpc>
                <a:spcPct val="80000"/>
              </a:lnSpc>
            </a:pPr>
            <a:endParaRPr lang="en-US" sz="2400">
              <a:solidFill>
                <a:srgbClr val="FFFF00"/>
              </a:solidFill>
            </a:endParaRPr>
          </a:p>
          <a:p>
            <a:pPr marL="609600" indent="-609600" algn="l" rtl="0">
              <a:lnSpc>
                <a:spcPct val="80000"/>
              </a:lnSpc>
            </a:pP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686800" cy="63087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SA"/>
              <a:t> </a:t>
            </a:r>
            <a:r>
              <a:rPr lang="en-US" b="1">
                <a:solidFill>
                  <a:srgbClr val="00FFFF"/>
                </a:solidFill>
              </a:rPr>
              <a:t>Apo-E</a:t>
            </a:r>
            <a:r>
              <a:rPr lang="en-US" b="1">
                <a:solidFill>
                  <a:srgbClr val="FFFF00"/>
                </a:solidFill>
              </a:rPr>
              <a:t> is important in the hepatic </a:t>
            </a:r>
            <a:r>
              <a:rPr lang="en-US" b="1">
                <a:solidFill>
                  <a:srgbClr val="00FFFF"/>
                </a:solidFill>
              </a:rPr>
              <a:t>clearance of TG</a:t>
            </a:r>
            <a:r>
              <a:rPr lang="en-US" b="1">
                <a:solidFill>
                  <a:srgbClr val="FFFF00"/>
                </a:solidFill>
              </a:rPr>
              <a:t> depleted chylomicron remnants.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/>
              <a:t>Apolipoproteins are critical in the </a:t>
            </a:r>
            <a:r>
              <a:rPr lang="en-US" b="1">
                <a:solidFill>
                  <a:srgbClr val="00FFFF"/>
                </a:solidFill>
              </a:rPr>
              <a:t>removal of particles</a:t>
            </a:r>
            <a:r>
              <a:rPr lang="en-US" b="1"/>
              <a:t> from the circulation. 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LDL is cleared not only from the plasma into liver cells, but also in adipocytes, smooth muscle cells, and fibroblasts through the LDL receptor.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/>
              <a:t> </a:t>
            </a:r>
            <a:r>
              <a:rPr lang="en-US" b="1">
                <a:solidFill>
                  <a:srgbClr val="00FFFF"/>
                </a:solidFill>
              </a:rPr>
              <a:t>Apo-E. Apo-C-III</a:t>
            </a:r>
            <a:r>
              <a:rPr lang="en-US" b="1"/>
              <a:t>, </a:t>
            </a:r>
            <a:r>
              <a:rPr lang="en-US" b="1">
                <a:solidFill>
                  <a:srgbClr val="FFFF00"/>
                </a:solidFill>
              </a:rPr>
              <a:t>present in chylomicrons, IDL, and HDL, </a:t>
            </a:r>
            <a:r>
              <a:rPr lang="en-US" b="1">
                <a:solidFill>
                  <a:srgbClr val="FF6600"/>
                </a:solidFill>
              </a:rPr>
              <a:t>may inhibit LPL action</a:t>
            </a:r>
            <a:r>
              <a:rPr lang="en-US" b="1">
                <a:solidFill>
                  <a:srgbClr val="FFFF00"/>
                </a:solidFill>
              </a:rPr>
              <a:t>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>
                <a:solidFill>
                  <a:srgbClr val="00FFFF"/>
                </a:solidFill>
              </a:rPr>
              <a:t>Apo-C-II</a:t>
            </a:r>
            <a:r>
              <a:rPr lang="en-US" b="1"/>
              <a:t>, </a:t>
            </a:r>
            <a:r>
              <a:rPr lang="en-US" b="1">
                <a:solidFill>
                  <a:srgbClr val="FF6600"/>
                </a:solidFill>
              </a:rPr>
              <a:t>activating LPL</a:t>
            </a:r>
            <a:r>
              <a:rPr lang="en-US" b="1"/>
              <a:t>, hydrolyzes VLDL and chylomicron TG.</a:t>
            </a:r>
            <a:endParaRPr lang="en-US" b="1">
              <a:solidFill>
                <a:srgbClr val="FFFF00"/>
              </a:solidFill>
            </a:endParaRPr>
          </a:p>
          <a:p>
            <a:pPr marL="609600" indent="-609600" rtl="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Modern,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/>
              <a:t>2014</a:t>
            </a:r>
            <a:endParaRPr lang="en-US" sz="2000">
              <a:solidFill>
                <a:srgbClr val="FFFF00"/>
              </a:solidFill>
            </a:endParaRPr>
          </a:p>
          <a:p>
            <a:pPr marL="609600" indent="-609600" algn="l" rtl="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b="1">
                <a:solidFill>
                  <a:srgbClr val="00FFFF"/>
                </a:solidFill>
              </a:rPr>
              <a:t>Formation of HDL</a:t>
            </a:r>
            <a:r>
              <a:rPr lang="en-US" b="1"/>
              <a:t> also critically depends on apolipoproteins.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Free CH taken up by HDL undergoes esterification by the enzyme LCAT and moves to the core of the HDL particle.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b="1"/>
              <a:t> As HDL becomes enriched with CE, Apo-C-II and Apo-C-III are picked up from other proteins to form three spherical categories of spherical HDL, termed, in order of increasing size and lipid content, </a:t>
            </a:r>
            <a:r>
              <a:rPr lang="en-US" b="1">
                <a:solidFill>
                  <a:srgbClr val="FF6600"/>
                </a:solidFill>
              </a:rPr>
              <a:t>HDL3, HDL2a , and HDL2b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endParaRPr lang="en-US" b="1">
              <a:solidFill>
                <a:srgbClr val="00FFFF"/>
              </a:solidFill>
            </a:endParaRPr>
          </a:p>
          <a:p>
            <a:pPr marL="609600" indent="-609600" algn="l" rtl="0">
              <a:buFont typeface="Wingdings" pitchFamily="2" charset="2"/>
              <a:buNone/>
            </a:pPr>
            <a:endParaRPr lang="en-US" b="1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218488" y="6281738"/>
            <a:ext cx="7381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Modern,</a:t>
            </a:r>
            <a:r>
              <a:rPr lang="en-US" sz="800">
                <a:solidFill>
                  <a:schemeClr val="bg1"/>
                </a:solidFill>
              </a:rPr>
              <a:t> </a:t>
            </a:r>
            <a:r>
              <a:rPr lang="en-US" sz="800"/>
              <a:t>2014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52895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sz="3600" b="1"/>
              <a:t>The standard tests for cholesterol, HDL, LDL, and triglyceride levels only target about </a:t>
            </a:r>
            <a:r>
              <a:rPr lang="en-US" sz="3600" b="1">
                <a:solidFill>
                  <a:srgbClr val="66FF33"/>
                </a:solidFill>
              </a:rPr>
              <a:t>20 percent</a:t>
            </a:r>
            <a:r>
              <a:rPr lang="en-US" sz="3600" b="1"/>
              <a:t> of all coronary artery disease patients. 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sz="3600" b="1">
                <a:solidFill>
                  <a:srgbClr val="FFFF00"/>
                </a:solidFill>
              </a:rPr>
              <a:t>The other </a:t>
            </a:r>
            <a:r>
              <a:rPr lang="en-US" sz="3600" b="1">
                <a:solidFill>
                  <a:srgbClr val="66FF33"/>
                </a:solidFill>
              </a:rPr>
              <a:t>80 percent</a:t>
            </a:r>
            <a:r>
              <a:rPr lang="en-US" sz="3600" b="1">
                <a:solidFill>
                  <a:srgbClr val="FFFF00"/>
                </a:solidFill>
              </a:rPr>
              <a:t> can only be identified by differentiating the particle subgroups which make up the total cholesterol figure</a:t>
            </a:r>
            <a:r>
              <a:rPr lang="ar-SA" sz="3600" b="1"/>
              <a:t>.</a:t>
            </a:r>
            <a:endParaRPr lang="en-US" sz="3600" b="1"/>
          </a:p>
          <a:p>
            <a:pPr marL="609600" indent="-609600" algn="l" rtl="0"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00113" y="620713"/>
            <a:ext cx="67833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0" eaLnBrk="0" hangingPunct="0"/>
            <a:r>
              <a:rPr lang="ar-SA" sz="2800" b="1">
                <a:solidFill>
                  <a:srgbClr val="FF3300"/>
                </a:solidFill>
              </a:rPr>
              <a:t/>
            </a:r>
            <a:br>
              <a:rPr lang="ar-SA" sz="2800" b="1">
                <a:solidFill>
                  <a:srgbClr val="FF3300"/>
                </a:solidFill>
              </a:rPr>
            </a:br>
            <a:r>
              <a:rPr lang="en-US" sz="2800" b="1">
                <a:solidFill>
                  <a:srgbClr val="FF3300"/>
                </a:solidFill>
              </a:rPr>
              <a:t>Take Advantage of the Newest Blood Tests</a:t>
            </a:r>
            <a:r>
              <a:rPr lang="ar-SA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Kind of HDL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lnSpcReduction="10000"/>
          </a:bodyPr>
          <a:lstStyle/>
          <a:p>
            <a:pPr marL="457200" indent="-4572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FFFF00"/>
                </a:solidFill>
              </a:rPr>
              <a:t>HDL particles are divided by size and density.</a:t>
            </a:r>
          </a:p>
          <a:p>
            <a:pPr marL="457200" indent="-4572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FFFF00"/>
                </a:solidFill>
              </a:rPr>
              <a:t> There are five different types:</a:t>
            </a:r>
          </a:p>
          <a:p>
            <a:pPr marL="457200" indent="-457200" algn="l" rtl="0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 Two kinds of </a:t>
            </a:r>
            <a:r>
              <a:rPr lang="en-US" sz="2800" b="1">
                <a:solidFill>
                  <a:srgbClr val="FF3300"/>
                </a:solidFill>
              </a:rPr>
              <a:t>HDL2</a:t>
            </a:r>
            <a:r>
              <a:rPr lang="en-US" sz="2800" b="1">
                <a:solidFill>
                  <a:srgbClr val="FFFF00"/>
                </a:solidFill>
              </a:rPr>
              <a:t>, </a:t>
            </a:r>
            <a:r>
              <a:rPr lang="en-US" sz="2800" b="1">
                <a:solidFill>
                  <a:srgbClr val="FF3300"/>
                </a:solidFill>
              </a:rPr>
              <a:t>a</a:t>
            </a:r>
            <a:r>
              <a:rPr lang="en-US" sz="2800" b="1">
                <a:solidFill>
                  <a:srgbClr val="FFFF00"/>
                </a:solidFill>
              </a:rPr>
              <a:t> and </a:t>
            </a:r>
            <a:r>
              <a:rPr lang="en-US" sz="2800" b="1">
                <a:solidFill>
                  <a:srgbClr val="FF3300"/>
                </a:solidFill>
              </a:rPr>
              <a:t>b</a:t>
            </a:r>
            <a:r>
              <a:rPr lang="en-US" sz="2800" b="1">
                <a:solidFill>
                  <a:srgbClr val="FFFF00"/>
                </a:solidFill>
              </a:rPr>
              <a:t>;</a:t>
            </a:r>
          </a:p>
          <a:p>
            <a:pPr marL="457200" indent="-457200" algn="l" rtl="0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Three kinds of </a:t>
            </a:r>
            <a:r>
              <a:rPr lang="en-US" sz="2800" b="1">
                <a:solidFill>
                  <a:srgbClr val="FF3300"/>
                </a:solidFill>
              </a:rPr>
              <a:t>HDL 3</a:t>
            </a:r>
            <a:r>
              <a:rPr lang="en-US" sz="2800" b="1">
                <a:solidFill>
                  <a:srgbClr val="FFFF00"/>
                </a:solidFill>
              </a:rPr>
              <a:t>, </a:t>
            </a:r>
            <a:r>
              <a:rPr lang="en-US" sz="2800" b="1">
                <a:solidFill>
                  <a:srgbClr val="FF3300"/>
                </a:solidFill>
              </a:rPr>
              <a:t>a</a:t>
            </a:r>
            <a:r>
              <a:rPr lang="en-US" sz="2800" b="1">
                <a:solidFill>
                  <a:srgbClr val="FFFF00"/>
                </a:solidFill>
              </a:rPr>
              <a:t>, </a:t>
            </a:r>
            <a:r>
              <a:rPr lang="en-US" sz="2800" b="1">
                <a:solidFill>
                  <a:srgbClr val="FF3300"/>
                </a:solidFill>
              </a:rPr>
              <a:t>b</a:t>
            </a:r>
            <a:r>
              <a:rPr lang="en-US" sz="2800" b="1">
                <a:solidFill>
                  <a:srgbClr val="FFFF00"/>
                </a:solidFill>
              </a:rPr>
              <a:t>, and </a:t>
            </a:r>
            <a:r>
              <a:rPr lang="en-US" sz="2800" b="1">
                <a:solidFill>
                  <a:srgbClr val="FF3300"/>
                </a:solidFill>
              </a:rPr>
              <a:t>c</a:t>
            </a:r>
            <a:r>
              <a:rPr lang="en-US" sz="2800" b="1">
                <a:solidFill>
                  <a:srgbClr val="FFFF00"/>
                </a:solidFill>
              </a:rPr>
              <a:t>. </a:t>
            </a:r>
          </a:p>
          <a:p>
            <a:pPr marL="457200" indent="-457200" algn="l" rtl="0">
              <a:lnSpc>
                <a:spcPct val="90000"/>
              </a:lnSpc>
            </a:pPr>
            <a:r>
              <a:rPr lang="en-US" sz="2800" b="1">
                <a:solidFill>
                  <a:srgbClr val="66FF33"/>
                </a:solidFill>
              </a:rPr>
              <a:t>HDL2</a:t>
            </a:r>
            <a:r>
              <a:rPr lang="en-US" sz="2800" b="1">
                <a:solidFill>
                  <a:srgbClr val="FFFF00"/>
                </a:solidFill>
              </a:rPr>
              <a:t> particles </a:t>
            </a:r>
            <a:r>
              <a:rPr lang="en-US" sz="2800" b="1">
                <a:solidFill>
                  <a:srgbClr val="66FF33"/>
                </a:solidFill>
              </a:rPr>
              <a:t>carry away the cholesterol for disposal. </a:t>
            </a:r>
          </a:p>
          <a:p>
            <a:pPr marL="457200" indent="-457200" algn="l" rtl="0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Elevated levels of certain kinds of </a:t>
            </a:r>
            <a:r>
              <a:rPr lang="en-US" sz="2800" b="1">
                <a:solidFill>
                  <a:srgbClr val="FF3300"/>
                </a:solidFill>
              </a:rPr>
              <a:t>HDL 3</a:t>
            </a:r>
            <a:r>
              <a:rPr lang="en-US" sz="2800" b="1">
                <a:solidFill>
                  <a:srgbClr val="FFFF00"/>
                </a:solidFill>
              </a:rPr>
              <a:t> particles </a:t>
            </a:r>
            <a:r>
              <a:rPr lang="en-US" sz="2800" b="1">
                <a:solidFill>
                  <a:srgbClr val="FF3300"/>
                </a:solidFill>
              </a:rPr>
              <a:t>reflect abnormally increased triglyceride content of the HDL particle.</a:t>
            </a:r>
          </a:p>
          <a:p>
            <a:pPr marL="457200" indent="-457200" algn="l" rtl="0">
              <a:lnSpc>
                <a:spcPct val="90000"/>
              </a:lnSpc>
            </a:pPr>
            <a:r>
              <a:rPr lang="en-US" sz="2800" b="1">
                <a:solidFill>
                  <a:srgbClr val="FF3300"/>
                </a:solidFill>
              </a:rPr>
              <a:t>High HDL3</a:t>
            </a:r>
            <a:r>
              <a:rPr lang="en-US" sz="2800" b="1">
                <a:solidFill>
                  <a:srgbClr val="FFFF00"/>
                </a:solidFill>
              </a:rPr>
              <a:t> complements the increased virulence of the </a:t>
            </a:r>
            <a:r>
              <a:rPr lang="en-US" sz="2800" b="1">
                <a:solidFill>
                  <a:srgbClr val="FF3300"/>
                </a:solidFill>
              </a:rPr>
              <a:t>high triglyceride containing LDL particles</a:t>
            </a:r>
            <a:r>
              <a:rPr lang="ar-SA" sz="2800">
                <a:solidFill>
                  <a:srgbClr val="FF3300"/>
                </a:solidFill>
              </a:rPr>
              <a:t>.</a:t>
            </a:r>
            <a:r>
              <a:rPr lang="ar-SA" sz="2800"/>
              <a:t> 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b="1">
                <a:solidFill>
                  <a:srgbClr val="FF3300"/>
                </a:solidFill>
              </a:rPr>
              <a:t>Apoprotein b , or atherogenic lipoprotein profile (ALP).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b="1"/>
              <a:t>ALP is the biggest cause of heart disease.</a:t>
            </a:r>
            <a:r>
              <a:rPr lang="en-US"/>
              <a:t> </a:t>
            </a:r>
            <a:endParaRPr lang="en-US" b="1">
              <a:solidFill>
                <a:srgbClr val="FF3300"/>
              </a:solidFill>
            </a:endParaRPr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b="1">
                <a:solidFill>
                  <a:srgbClr val="FFFF00"/>
                </a:solidFill>
              </a:rPr>
              <a:t>The Apoprotein b test measures the number of the LDL particles.</a:t>
            </a:r>
            <a:r>
              <a:rPr lang="en-US"/>
              <a:t> 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b="1"/>
              <a:t>This disorder afflicts 50 percent of heart disease patients.</a:t>
            </a:r>
            <a:r>
              <a:rPr lang="en-US"/>
              <a:t> 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Apoprotein E Isoform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600" b="1"/>
              <a:t>is an actual test of the gene determining the activity of the </a:t>
            </a:r>
            <a:r>
              <a:rPr lang="en-US" sz="3600" b="1">
                <a:solidFill>
                  <a:srgbClr val="FF3300"/>
                </a:solidFill>
              </a:rPr>
              <a:t>LDL receptor</a:t>
            </a:r>
            <a:r>
              <a:rPr lang="en-US" sz="3600" b="1"/>
              <a:t> that attaches to the apoproteins found on various lipid particles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3600" b="1">
                <a:solidFill>
                  <a:srgbClr val="FFFF00"/>
                </a:solidFill>
              </a:rPr>
              <a:t>. </a:t>
            </a:r>
            <a:r>
              <a:rPr lang="en-US" sz="3600" b="1">
                <a:solidFill>
                  <a:srgbClr val="FFFF00"/>
                </a:solidFill>
              </a:rPr>
              <a:t>The </a:t>
            </a:r>
            <a:r>
              <a:rPr lang="en-US" sz="3600" b="1">
                <a:solidFill>
                  <a:srgbClr val="FF3300"/>
                </a:solidFill>
              </a:rPr>
              <a:t>Apoprotein E</a:t>
            </a:r>
            <a:r>
              <a:rPr lang="en-US" sz="3600" b="1">
                <a:solidFill>
                  <a:srgbClr val="FFFF00"/>
                </a:solidFill>
              </a:rPr>
              <a:t> structure will determine how LDL particles are cleared from the bloodstream, and how diet will affect this clearance. 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600" b="1"/>
              <a:t>It can affect heart disease risk by 30 to 40 percent.</a:t>
            </a:r>
            <a:r>
              <a:rPr lang="en-US" sz="2800"/>
              <a:t> </a:t>
            </a:r>
          </a:p>
          <a:p>
            <a:pPr marL="609600" indent="-6096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1838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Apolipoproteins, Lipid Transfer Proteins, and  Lipoprotein Metabolism</vt:lpstr>
      <vt:lpstr>Apolipoproteins, Lipid Transfer Proteins, and  Lipoprotein Metabolism</vt:lpstr>
      <vt:lpstr>HDL</vt:lpstr>
      <vt:lpstr>Slide 4</vt:lpstr>
      <vt:lpstr>Slide 5</vt:lpstr>
      <vt:lpstr>Slide 6</vt:lpstr>
      <vt:lpstr>Kind of HDL</vt:lpstr>
      <vt:lpstr>Slide 8</vt:lpstr>
      <vt:lpstr>Apoprotein E Isoform</vt:lpstr>
      <vt:lpstr>High Lipoprotein (a) or Lp(a)  </vt:lpstr>
      <vt:lpstr>High Lipoprotein (a) or Lp(a)</vt:lpstr>
      <vt:lpstr>Discover Lp (a) Level</vt:lpstr>
      <vt:lpstr>Determine Your Individual Genetic Risk Profile </vt:lpstr>
      <vt:lpstr>Slide 14</vt:lpstr>
      <vt:lpstr>Low HDL</vt:lpstr>
      <vt:lpstr>Low HDL and the Apoprotein A-I Test </vt:lpstr>
      <vt:lpstr>What Your "Average" Laboratory Test Doesn’t Tell You About Your HDL</vt:lpstr>
      <vt:lpstr>What Your "Average" Laboratory Test Doesn’t Tell You About Your HDL</vt:lpstr>
      <vt:lpstr>To date, several molecular markers involved in the inflammatory process are being investigated as regards their role in the atherosclerotic process or their association with the pathogenesis of CVD. </vt:lpstr>
      <vt:lpstr>M Öhman Scandinavian Journal of Rheumatology 2014, Vol. 43, No. 4 , Pages 259-264 </vt:lpstr>
      <vt:lpstr>Wassef H , Changes in total and central fat mass after a hypocaloric diet associate with changes of apoC-I in postmenopausal obese women.  J Clin Lipidol. 2014 Sep-Oct;8(5):510-9.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Apolipoproteins, Lipid Transfer Proteins, and  Lipoprotein Metabolism</dc:title>
  <dc:creator>PARVAZ</dc:creator>
  <cp:lastModifiedBy>PARVAZ</cp:lastModifiedBy>
  <cp:revision>1</cp:revision>
  <dcterms:created xsi:type="dcterms:W3CDTF">2016-04-11T20:25:28Z</dcterms:created>
  <dcterms:modified xsi:type="dcterms:W3CDTF">2016-04-11T20:26:42Z</dcterms:modified>
</cp:coreProperties>
</file>